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49" r:id="rId2"/>
    <p:sldId id="271" r:id="rId3"/>
    <p:sldId id="293" r:id="rId4"/>
    <p:sldId id="294" r:id="rId5"/>
    <p:sldId id="295" r:id="rId6"/>
    <p:sldId id="296" r:id="rId7"/>
    <p:sldId id="298" r:id="rId8"/>
    <p:sldId id="335" r:id="rId9"/>
    <p:sldId id="300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76" r:id="rId19"/>
    <p:sldId id="344" r:id="rId20"/>
    <p:sldId id="345" r:id="rId21"/>
    <p:sldId id="346" r:id="rId22"/>
    <p:sldId id="347" r:id="rId23"/>
    <p:sldId id="352" r:id="rId24"/>
    <p:sldId id="351" r:id="rId25"/>
    <p:sldId id="358" r:id="rId26"/>
    <p:sldId id="360" r:id="rId27"/>
    <p:sldId id="359" r:id="rId28"/>
    <p:sldId id="361" r:id="rId29"/>
    <p:sldId id="353" r:id="rId30"/>
    <p:sldId id="354" r:id="rId31"/>
    <p:sldId id="357" r:id="rId32"/>
    <p:sldId id="355" r:id="rId33"/>
    <p:sldId id="362" r:id="rId34"/>
    <p:sldId id="363" r:id="rId35"/>
    <p:sldId id="356" r:id="rId36"/>
    <p:sldId id="364" r:id="rId37"/>
    <p:sldId id="365" r:id="rId38"/>
    <p:sldId id="366" r:id="rId39"/>
    <p:sldId id="367" r:id="rId40"/>
    <p:sldId id="348" r:id="rId41"/>
    <p:sldId id="374" r:id="rId42"/>
    <p:sldId id="372" r:id="rId43"/>
    <p:sldId id="373" r:id="rId44"/>
    <p:sldId id="368" r:id="rId45"/>
    <p:sldId id="370" r:id="rId46"/>
    <p:sldId id="369" r:id="rId47"/>
    <p:sldId id="371" r:id="rId48"/>
    <p:sldId id="37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5"/>
    <p:restoredTop sz="94626"/>
  </p:normalViewPr>
  <p:slideViewPr>
    <p:cSldViewPr snapToGrid="0" snapToObjects="1">
      <p:cViewPr>
        <p:scale>
          <a:sx n="100" d="100"/>
          <a:sy n="100" d="100"/>
        </p:scale>
        <p:origin x="992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6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l.archives-ouvertes.fr/docs/00/54/85/12/PDF/hog_cvpr200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HoG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- Human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26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531749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7"/>
          </p:cNvCxnSpPr>
          <p:nvPr/>
        </p:nvCxnSpPr>
        <p:spPr>
          <a:xfrm flipV="1">
            <a:off x="6361359" y="3457483"/>
            <a:ext cx="414225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</p:cNvCxnSpPr>
          <p:nvPr/>
        </p:nvCxnSpPr>
        <p:spPr>
          <a:xfrm flipV="1">
            <a:off x="6310449" y="3597790"/>
            <a:ext cx="0" cy="2556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</p:cNvCxnSpPr>
          <p:nvPr/>
        </p:nvCxnSpPr>
        <p:spPr>
          <a:xfrm flipH="1" flipV="1">
            <a:off x="5839763" y="3457483"/>
            <a:ext cx="419776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</p:cNvCxnSpPr>
          <p:nvPr/>
        </p:nvCxnSpPr>
        <p:spPr>
          <a:xfrm flipH="1" flipV="1">
            <a:off x="5839763" y="3918418"/>
            <a:ext cx="398688" cy="168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94104" y="3961191"/>
            <a:ext cx="576202" cy="57599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307963" y="3992880"/>
            <a:ext cx="0" cy="49151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61358" y="3973343"/>
            <a:ext cx="468000" cy="46062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7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The descriptor proposed by the authors is a concatenation of </a:t>
            </a:r>
            <a:r>
              <a:rPr lang="en-US" sz="2400" dirty="0" err="1">
                <a:latin typeface="Trebuchet MS"/>
                <a:cs typeface="Trebuchet MS"/>
              </a:rPr>
              <a:t>HoG</a:t>
            </a:r>
            <a:r>
              <a:rPr lang="en-US" sz="2400" dirty="0">
                <a:latin typeface="Trebuchet MS"/>
                <a:cs typeface="Trebuchet MS"/>
              </a:rPr>
              <a:t> in different overlapped partitions </a:t>
            </a:r>
          </a:p>
        </p:txBody>
      </p:sp>
    </p:spTree>
    <p:extLst>
      <p:ext uri="{BB962C8B-B14F-4D97-AF65-F5344CB8AC3E}">
        <p14:creationId xmlns:p14="http://schemas.microsoft.com/office/powerpoint/2010/main" val="18936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202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837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7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5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7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6200000">
            <a:off x="3598492" y="3432223"/>
            <a:ext cx="822406" cy="653557"/>
            <a:chOff x="5694104" y="3457483"/>
            <a:chExt cx="1220092" cy="10797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4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466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893E-6 3.9824E-7 C 0.12693 -0.00764 0.25421 -0.01505 0.23876 3.9824E-7 C 0.22417 0.01528 -0.08769 0.07432 -0.0889 0.09192 C -0.08994 0.10952 0.22921 0.08335 0.23095 0.10465 C 0.23303 0.12595 -0.07866 0.19426 -0.07744 0.21973 C -0.07605 0.24496 0.08109 0.25122 0.23876 0.25816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3" y="1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8E2D446-F2A5-384C-9733-D7EEAAC3F317}"/>
              </a:ext>
            </a:extLst>
          </p:cNvPr>
          <p:cNvSpPr/>
          <p:nvPr/>
        </p:nvSpPr>
        <p:spPr>
          <a:xfrm>
            <a:off x="3949700" y="1054100"/>
            <a:ext cx="17653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D5415E-E9E0-E549-979F-9ADB9845A8B5}"/>
              </a:ext>
            </a:extLst>
          </p:cNvPr>
          <p:cNvCxnSpPr>
            <a:cxnSpLocks/>
            <a:stCxn id="4" idx="3"/>
            <a:endCxn id="300" idx="1"/>
          </p:cNvCxnSpPr>
          <p:nvPr/>
        </p:nvCxnSpPr>
        <p:spPr>
          <a:xfrm>
            <a:off x="3563227" y="1439277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0C0F4F6-357C-FC4E-B15E-6822464690DA}"/>
              </a:ext>
            </a:extLst>
          </p:cNvPr>
          <p:cNvCxnSpPr>
            <a:cxnSpLocks/>
          </p:cNvCxnSpPr>
          <p:nvPr/>
        </p:nvCxnSpPr>
        <p:spPr>
          <a:xfrm>
            <a:off x="5715000" y="1439276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5" name="Imagen 23" descr="Screen shot 2011-09-26 at 3.09.19 PM.png">
            <a:extLst>
              <a:ext uri="{FF2B5EF4-FFF2-40B4-BE49-F238E27FC236}">
                <a16:creationId xmlns:a16="http://schemas.microsoft.com/office/drawing/2014/main" id="{DA712958-01E4-A14B-B942-EA3A6D7469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66" y="1254352"/>
            <a:ext cx="533344" cy="318827"/>
          </a:xfrm>
          <a:prstGeom prst="rect">
            <a:avLst/>
          </a:prstGeom>
        </p:spPr>
      </p:pic>
      <p:pic>
        <p:nvPicPr>
          <p:cNvPr id="306" name="Imagen 23" descr="Screen shot 2011-09-26 at 3.09.19 PM.png">
            <a:extLst>
              <a:ext uri="{FF2B5EF4-FFF2-40B4-BE49-F238E27FC236}">
                <a16:creationId xmlns:a16="http://schemas.microsoft.com/office/drawing/2014/main" id="{FEE9D1FE-072D-EF47-A83A-A5D4967F610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141" y="1258080"/>
            <a:ext cx="533344" cy="318827"/>
          </a:xfrm>
          <a:prstGeom prst="rect">
            <a:avLst/>
          </a:prstGeom>
        </p:spPr>
      </p:pic>
      <p:pic>
        <p:nvPicPr>
          <p:cNvPr id="307" name="Imagen 23" descr="Screen shot 2011-09-26 at 3.09.19 PM.png">
            <a:extLst>
              <a:ext uri="{FF2B5EF4-FFF2-40B4-BE49-F238E27FC236}">
                <a16:creationId xmlns:a16="http://schemas.microsoft.com/office/drawing/2014/main" id="{01A37F8D-0388-1443-A2A1-6B3D342ED82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101" y="1254462"/>
            <a:ext cx="533344" cy="318827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CDBEF31A-0E4B-5C48-A55B-44758295F4E6}"/>
              </a:ext>
            </a:extLst>
          </p:cNvPr>
          <p:cNvSpPr txBox="1"/>
          <p:nvPr/>
        </p:nvSpPr>
        <p:spPr>
          <a:xfrm>
            <a:off x="7273557" y="1252833"/>
            <a:ext cx="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</a:p>
        </p:txBody>
      </p:sp>
      <p:sp>
        <p:nvSpPr>
          <p:cNvPr id="309" name="Right Brace 308">
            <a:extLst>
              <a:ext uri="{FF2B5EF4-FFF2-40B4-BE49-F238E27FC236}">
                <a16:creationId xmlns:a16="http://schemas.microsoft.com/office/drawing/2014/main" id="{0E2FE5B5-EB78-7246-9488-4D79E44B8E7B}"/>
              </a:ext>
            </a:extLst>
          </p:cNvPr>
          <p:cNvSpPr/>
          <p:nvPr/>
        </p:nvSpPr>
        <p:spPr>
          <a:xfrm rot="5400000">
            <a:off x="7034482" y="902133"/>
            <a:ext cx="276999" cy="19209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1718C8-C5DE-0C4C-B127-DA598799B3D5}"/>
              </a:ext>
            </a:extLst>
          </p:cNvPr>
          <p:cNvSpPr txBox="1"/>
          <p:nvPr/>
        </p:nvSpPr>
        <p:spPr>
          <a:xfrm>
            <a:off x="5908236" y="2148286"/>
            <a:ext cx="25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 of n elements</a:t>
            </a:r>
          </a:p>
          <a:p>
            <a:endParaRPr lang="en-US" dirty="0"/>
          </a:p>
          <a:p>
            <a:r>
              <a:rPr lang="en-US"/>
              <a:t>      n </a:t>
            </a:r>
            <a:r>
              <a:rPr lang="en-US" dirty="0"/>
              <a:t>= # cells x   # bins </a:t>
            </a:r>
          </a:p>
        </p:txBody>
      </p:sp>
    </p:spTree>
    <p:extLst>
      <p:ext uri="{BB962C8B-B14F-4D97-AF65-F5344CB8AC3E}">
        <p14:creationId xmlns:p14="http://schemas.microsoft.com/office/powerpoint/2010/main" val="263322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3" y="622300"/>
            <a:ext cx="84200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795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rebuchet MS"/>
                <a:cs typeface="Trebuchet MS"/>
              </a:rPr>
              <a:t>HoG</a:t>
            </a:r>
            <a:r>
              <a:rPr lang="en-US" sz="3600" dirty="0">
                <a:latin typeface="Trebuchet MS"/>
                <a:cs typeface="Trebuchet MS"/>
              </a:rPr>
              <a:t>: Histogram of oriented gradients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</a:t>
            </a:r>
            <a:r>
              <a:rPr lang="en-US" sz="1400" dirty="0" err="1"/>
              <a:t>Dalal</a:t>
            </a:r>
            <a:r>
              <a:rPr lang="en-US" sz="1400" dirty="0"/>
              <a:t>, B </a:t>
            </a:r>
            <a:r>
              <a:rPr lang="en-US" sz="1400" dirty="0" err="1"/>
              <a:t>Triggs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Histograms of oriented gradients for human detection</a:t>
            </a:r>
            <a:r>
              <a:rPr lang="en-US" sz="1400" dirty="0"/>
              <a:t>. Computer Vision and Pattern Recognition, (CVPR 2005). </a:t>
            </a:r>
            <a:endParaRPr lang="en-US" sz="14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2140"/>
            <a:ext cx="1625600" cy="166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70" y="274150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Navneet</a:t>
            </a:r>
            <a:r>
              <a:rPr lang="en-US" dirty="0"/>
              <a:t> </a:t>
            </a:r>
            <a:r>
              <a:rPr lang="en-US" dirty="0" err="1"/>
              <a:t>Dalal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91A41-D53C-5D47-BD0D-534273816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654" y="962140"/>
            <a:ext cx="6472471" cy="52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 descr="Screen Shot 2014-10-10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22300"/>
            <a:ext cx="8420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34942" y="1754745"/>
            <a:ext cx="988120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	           </a:t>
            </a:r>
            <a:r>
              <a:rPr lang="en-US" dirty="0" err="1">
                <a:latin typeface="Courier"/>
                <a:cs typeface="Courier"/>
              </a:rPr>
              <a:t>options.nj</a:t>
            </a:r>
            <a:r>
              <a:rPr lang="en-US" dirty="0">
                <a:latin typeface="Courier"/>
                <a:cs typeface="Courier"/>
              </a:rPr>
              <a:t>    = 20;             % 10 x 20 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options.ni</a:t>
            </a:r>
            <a:r>
              <a:rPr lang="en-US" dirty="0">
                <a:latin typeface="Courier"/>
                <a:cs typeface="Courier"/>
              </a:rPr>
              <a:t>    = 10;             % histograms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options.B</a:t>
            </a:r>
            <a:r>
              <a:rPr lang="en-US" dirty="0">
                <a:latin typeface="Courier"/>
                <a:cs typeface="Courier"/>
              </a:rPr>
              <a:t>     = 9;              % 9 bins</a:t>
            </a:r>
          </a:p>
          <a:p>
            <a:r>
              <a:rPr lang="en-US" dirty="0">
                <a:latin typeface="Courier"/>
                <a:cs typeface="Courier"/>
              </a:rPr>
              <a:t>         </a:t>
            </a:r>
            <a:r>
              <a:rPr lang="en-US" dirty="0" err="1">
                <a:latin typeface="Courier"/>
                <a:cs typeface="Courier"/>
              </a:rPr>
              <a:t>options.show</a:t>
            </a:r>
            <a:r>
              <a:rPr lang="en-US" dirty="0">
                <a:latin typeface="Courier"/>
                <a:cs typeface="Courier"/>
              </a:rPr>
              <a:t>  = 1;              % show results</a:t>
            </a:r>
          </a:p>
          <a:p>
            <a:r>
              <a:rPr lang="en-US" dirty="0">
                <a:latin typeface="Courier"/>
                <a:cs typeface="Courier"/>
              </a:rPr>
              <a:t>         I = </a:t>
            </a:r>
            <a:r>
              <a:rPr lang="en-US" dirty="0" err="1">
                <a:latin typeface="Courier"/>
                <a:cs typeface="Courier"/>
              </a:rPr>
              <a:t>imread</a:t>
            </a:r>
            <a:r>
              <a:rPr lang="en-US" dirty="0">
                <a:latin typeface="Courier"/>
                <a:cs typeface="Courier"/>
              </a:rPr>
              <a:t>('testimg1.jpg');     % input image</a:t>
            </a:r>
          </a:p>
          <a:p>
            <a:r>
              <a:rPr lang="en-US" dirty="0">
                <a:latin typeface="Courier"/>
                <a:cs typeface="Courier"/>
              </a:rPr>
              <a:t>         J = rgb2gray(I);</a:t>
            </a:r>
          </a:p>
          <a:p>
            <a:r>
              <a:rPr lang="en-US" dirty="0">
                <a:latin typeface="Courier"/>
                <a:cs typeface="Courier"/>
              </a:rPr>
              <a:t>         figure(1);</a:t>
            </a:r>
            <a:r>
              <a:rPr lang="en-US" dirty="0" err="1">
                <a:latin typeface="Courier"/>
                <a:cs typeface="Courier"/>
              </a:rPr>
              <a:t>imshow</a:t>
            </a:r>
            <a:r>
              <a:rPr lang="en-US" dirty="0">
                <a:latin typeface="Courier"/>
                <a:cs typeface="Courier"/>
              </a:rPr>
              <a:t>(J,[]);</a:t>
            </a:r>
          </a:p>
          <a:p>
            <a:r>
              <a:rPr lang="en-US" dirty="0">
                <a:latin typeface="Courier"/>
                <a:cs typeface="Courier"/>
              </a:rPr>
              <a:t>         figure(2);</a:t>
            </a:r>
          </a:p>
          <a:p>
            <a:r>
              <a:rPr lang="en-US" dirty="0">
                <a:latin typeface="Courier"/>
                <a:cs typeface="Courier"/>
              </a:rPr>
              <a:t>         [</a:t>
            </a:r>
            <a:r>
              <a:rPr lang="en-US" dirty="0" err="1">
                <a:latin typeface="Courier"/>
                <a:cs typeface="Courier"/>
              </a:rPr>
              <a:t>X,Xn</a:t>
            </a:r>
            <a:r>
              <a:rPr lang="en-US" dirty="0">
                <a:latin typeface="Courier"/>
                <a:cs typeface="Courier"/>
              </a:rPr>
              <a:t>] = </a:t>
            </a:r>
            <a:r>
              <a:rPr lang="en-US" dirty="0" err="1">
                <a:latin typeface="Courier"/>
                <a:cs typeface="Courier"/>
              </a:rPr>
              <a:t>Bfx_hog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J,options</a:t>
            </a:r>
            <a:r>
              <a:rPr lang="en-US" dirty="0">
                <a:latin typeface="Courier"/>
                <a:cs typeface="Courier"/>
              </a:rPr>
              <a:t>);    % HOG features (see gradients</a:t>
            </a:r>
          </a:p>
          <a:p>
            <a:r>
              <a:rPr lang="en-US" dirty="0">
                <a:latin typeface="Courier"/>
                <a:cs typeface="Courier"/>
              </a:rPr>
              <a:t>                                         % </a:t>
            </a:r>
            <a:r>
              <a:rPr lang="en-US" dirty="0" err="1">
                <a:latin typeface="Courier"/>
                <a:cs typeface="Courier"/>
              </a:rPr>
              <a:t>arround</a:t>
            </a:r>
            <a:r>
              <a:rPr lang="en-US" dirty="0">
                <a:latin typeface="Courier"/>
                <a:cs typeface="Courier"/>
              </a:rPr>
              <a:t> perimeter).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043" y="1305820"/>
            <a:ext cx="407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 Library in </a:t>
            </a:r>
            <a:r>
              <a:rPr lang="en-US" dirty="0" err="1">
                <a:latin typeface="Trebuchet MS"/>
                <a:cs typeface="Trebuchet MS"/>
              </a:rPr>
              <a:t>Matlab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7238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043" y="386660"/>
            <a:ext cx="225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  <p:pic>
        <p:nvPicPr>
          <p:cNvPr id="6" name="Picture 5" descr="Screen Shot 2014-10-10 at 10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1152335"/>
            <a:ext cx="5041900" cy="3771900"/>
          </a:xfrm>
          <a:prstGeom prst="rect">
            <a:avLst/>
          </a:prstGeom>
        </p:spPr>
      </p:pic>
      <p:pic>
        <p:nvPicPr>
          <p:cNvPr id="2" name="Picture 1" descr="Screen Shot 2014-10-10 at 10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2802766"/>
            <a:ext cx="504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D6C760-71B4-1C4C-9EF0-A774954DB656}"/>
              </a:ext>
            </a:extLst>
          </p:cNvPr>
          <p:cNvSpPr txBox="1"/>
          <p:nvPr/>
        </p:nvSpPr>
        <p:spPr>
          <a:xfrm>
            <a:off x="891184" y="2782669"/>
            <a:ext cx="736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detect pedestrians using </a:t>
            </a:r>
            <a:r>
              <a:rPr lang="en-US" sz="3600" dirty="0" err="1"/>
              <a:t>HoG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176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6255F-3638-184C-BFDF-10FB449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96417"/>
            <a:ext cx="6070600" cy="6119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823A09-7E4A-1442-A6B4-92CBCA1CD9EC}"/>
              </a:ext>
            </a:extLst>
          </p:cNvPr>
          <p:cNvSpPr/>
          <p:nvPr/>
        </p:nvSpPr>
        <p:spPr>
          <a:xfrm>
            <a:off x="1993900" y="2184400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70A1A-1E6D-3C45-B0B1-A8C241FC6143}"/>
              </a:ext>
            </a:extLst>
          </p:cNvPr>
          <p:cNvSpPr/>
          <p:nvPr/>
        </p:nvSpPr>
        <p:spPr>
          <a:xfrm>
            <a:off x="1803400" y="4202583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D3C19-52CF-974E-A71F-D7CA1BB696B0}"/>
              </a:ext>
            </a:extLst>
          </p:cNvPr>
          <p:cNvSpPr/>
          <p:nvPr/>
        </p:nvSpPr>
        <p:spPr>
          <a:xfrm>
            <a:off x="1911350" y="6257749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7701-8BB2-A943-B96F-B7BDEC6EA4BE}"/>
              </a:ext>
            </a:extLst>
          </p:cNvPr>
          <p:cNvSpPr txBox="1"/>
          <p:nvPr/>
        </p:nvSpPr>
        <p:spPr>
          <a:xfrm>
            <a:off x="0" y="459434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29832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209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1612900" y="1308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0347 C 0.32517 -0.01111 0.60347 -0.01875 0.56962 -0.00347 C 0.53767 0.01181 -0.14375 0.07153 -0.14653 0.08912 C -0.14861 0.10695 0.54826 0.08033 0.55243 0.10209 C 0.55712 0.12361 -0.12396 0.19236 -0.12136 0.21829 C -0.11841 0.24375 0.225 0.25 0.56962 0.2574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2844800" y="21971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E8F4-2284-814D-96AF-29E1C6A3E3EA}"/>
              </a:ext>
            </a:extLst>
          </p:cNvPr>
          <p:cNvSpPr/>
          <p:nvPr/>
        </p:nvSpPr>
        <p:spPr>
          <a:xfrm>
            <a:off x="3777519" y="20193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BE19B-9C74-0E4E-B6BB-BCEE012B7398}"/>
              </a:ext>
            </a:extLst>
          </p:cNvPr>
          <p:cNvSpPr txBox="1"/>
          <p:nvPr/>
        </p:nvSpPr>
        <p:spPr>
          <a:xfrm>
            <a:off x="3745038" y="43990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88BA-682F-8440-AA9A-9D54232D0CA1}"/>
              </a:ext>
            </a:extLst>
          </p:cNvPr>
          <p:cNvSpPr txBox="1"/>
          <p:nvPr/>
        </p:nvSpPr>
        <p:spPr>
          <a:xfrm>
            <a:off x="2830638" y="45514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2371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AE455-F205-BC4A-AF3F-55B4441730C4}"/>
              </a:ext>
            </a:extLst>
          </p:cNvPr>
          <p:cNvSpPr txBox="1"/>
          <p:nvPr/>
        </p:nvSpPr>
        <p:spPr>
          <a:xfrm>
            <a:off x="605176" y="2616200"/>
            <a:ext cx="79336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Key-Idea:</a:t>
            </a:r>
          </a:p>
          <a:p>
            <a:endParaRPr lang="en-US" sz="2800" dirty="0"/>
          </a:p>
          <a:p>
            <a:r>
              <a:rPr lang="en-US" sz="2800" dirty="0"/>
              <a:t>Design a classifier that is able to distinguish between </a:t>
            </a:r>
          </a:p>
          <a:p>
            <a:r>
              <a:rPr lang="en-US" sz="2800" dirty="0"/>
              <a:t>pedestrians from no-pedestrians.</a:t>
            </a:r>
          </a:p>
        </p:txBody>
      </p:sp>
    </p:spTree>
    <p:extLst>
      <p:ext uri="{BB962C8B-B14F-4D97-AF65-F5344CB8AC3E}">
        <p14:creationId xmlns:p14="http://schemas.microsoft.com/office/powerpoint/2010/main" val="938052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CD67-417E-CF49-AD91-232574FDEFDB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107324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No-Pedestrian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618E-F37B-A743-BFE2-F067BA74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255156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7F274-040B-E041-AC5B-788A52379790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138877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2687E-AA71-364E-A274-1CD38DE6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30"/>
            <a:ext cx="9144000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43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Positive Class</a:t>
            </a:r>
          </a:p>
        </p:txBody>
      </p:sp>
    </p:spTree>
    <p:extLst>
      <p:ext uri="{BB962C8B-B14F-4D97-AF65-F5344CB8AC3E}">
        <p14:creationId xmlns:p14="http://schemas.microsoft.com/office/powerpoint/2010/main" val="2446050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29112-0C94-9A4A-8576-C7A6FB5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293"/>
            <a:ext cx="9144000" cy="566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D20EB-F761-7045-8C6D-BD2A42DECA53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4286677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9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63E00-F82F-DD4A-8F11-FE9CE5893D57}"/>
              </a:ext>
            </a:extLst>
          </p:cNvPr>
          <p:cNvSpPr/>
          <p:nvPr/>
        </p:nvSpPr>
        <p:spPr>
          <a:xfrm>
            <a:off x="3937000" y="2095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0C68-5018-C245-BD91-570D89B78E61}"/>
              </a:ext>
            </a:extLst>
          </p:cNvPr>
          <p:cNvSpPr/>
          <p:nvPr/>
        </p:nvSpPr>
        <p:spPr>
          <a:xfrm>
            <a:off x="4089400" y="2247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30086-3ABC-2643-9964-A68D43ED2260}"/>
              </a:ext>
            </a:extLst>
          </p:cNvPr>
          <p:cNvSpPr/>
          <p:nvPr/>
        </p:nvSpPr>
        <p:spPr>
          <a:xfrm>
            <a:off x="4241800" y="2400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6E2D-27EB-CC46-BD34-D725F0980534}"/>
              </a:ext>
            </a:extLst>
          </p:cNvPr>
          <p:cNvSpPr/>
          <p:nvPr/>
        </p:nvSpPr>
        <p:spPr>
          <a:xfrm>
            <a:off x="4394200" y="2552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AD241-D48E-9E4D-9908-C5B5CE17DC63}"/>
              </a:ext>
            </a:extLst>
          </p:cNvPr>
          <p:cNvSpPr/>
          <p:nvPr/>
        </p:nvSpPr>
        <p:spPr>
          <a:xfrm>
            <a:off x="4546600" y="2705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FD93A-7B9E-284B-B993-09A3D9C0DA04}"/>
              </a:ext>
            </a:extLst>
          </p:cNvPr>
          <p:cNvSpPr/>
          <p:nvPr/>
        </p:nvSpPr>
        <p:spPr>
          <a:xfrm>
            <a:off x="3048731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26DDB-3CB5-7C42-BC2B-5D44912F6384}"/>
              </a:ext>
            </a:extLst>
          </p:cNvPr>
          <p:cNvSpPr/>
          <p:nvPr/>
        </p:nvSpPr>
        <p:spPr>
          <a:xfrm>
            <a:off x="3201131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EE9F-6535-D244-923E-214BD8E9F46D}"/>
              </a:ext>
            </a:extLst>
          </p:cNvPr>
          <p:cNvSpPr/>
          <p:nvPr/>
        </p:nvSpPr>
        <p:spPr>
          <a:xfrm>
            <a:off x="3353531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C016C-C79B-704F-A7D4-329B2418F4E0}"/>
              </a:ext>
            </a:extLst>
          </p:cNvPr>
          <p:cNvSpPr/>
          <p:nvPr/>
        </p:nvSpPr>
        <p:spPr>
          <a:xfrm>
            <a:off x="3505931" y="2654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987EB-52B6-C84D-8983-1E6662A2D049}"/>
              </a:ext>
            </a:extLst>
          </p:cNvPr>
          <p:cNvSpPr/>
          <p:nvPr/>
        </p:nvSpPr>
        <p:spPr>
          <a:xfrm>
            <a:off x="3658331" y="2806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FFF23-2ABE-6D4B-8289-8152EEB58240}"/>
              </a:ext>
            </a:extLst>
          </p:cNvPr>
          <p:cNvSpPr/>
          <p:nvPr/>
        </p:nvSpPr>
        <p:spPr>
          <a:xfrm>
            <a:off x="5549169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8BB21-3E32-F345-883F-B029381B5CE3}"/>
              </a:ext>
            </a:extLst>
          </p:cNvPr>
          <p:cNvSpPr/>
          <p:nvPr/>
        </p:nvSpPr>
        <p:spPr>
          <a:xfrm>
            <a:off x="5701569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0DAD-B9B5-A549-AEF6-F5FF0EC74CE5}"/>
              </a:ext>
            </a:extLst>
          </p:cNvPr>
          <p:cNvSpPr/>
          <p:nvPr/>
        </p:nvSpPr>
        <p:spPr>
          <a:xfrm>
            <a:off x="5853969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4B9B6-3EAA-B441-A535-5AEE2B5350C9}"/>
              </a:ext>
            </a:extLst>
          </p:cNvPr>
          <p:cNvSpPr/>
          <p:nvPr/>
        </p:nvSpPr>
        <p:spPr>
          <a:xfrm>
            <a:off x="4508500" y="2146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3A0E3-ADF4-AF49-944D-26612AED31EE}"/>
              </a:ext>
            </a:extLst>
          </p:cNvPr>
          <p:cNvSpPr/>
          <p:nvPr/>
        </p:nvSpPr>
        <p:spPr>
          <a:xfrm>
            <a:off x="4660900" y="2298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514644-F38A-6745-B91C-8C2D88521D4C}"/>
              </a:ext>
            </a:extLst>
          </p:cNvPr>
          <p:cNvSpPr/>
          <p:nvPr/>
        </p:nvSpPr>
        <p:spPr>
          <a:xfrm>
            <a:off x="4813300" y="2451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B290D-063D-CA42-BCE7-1A782E4C86C1}"/>
              </a:ext>
            </a:extLst>
          </p:cNvPr>
          <p:cNvSpPr/>
          <p:nvPr/>
        </p:nvSpPr>
        <p:spPr>
          <a:xfrm>
            <a:off x="4965700" y="2603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A452-10CF-404B-8F8A-31A13302C923}"/>
              </a:ext>
            </a:extLst>
          </p:cNvPr>
          <p:cNvSpPr/>
          <p:nvPr/>
        </p:nvSpPr>
        <p:spPr>
          <a:xfrm>
            <a:off x="2995738" y="2338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E7ACF6-8830-8446-B566-35ED34F4B51C}"/>
              </a:ext>
            </a:extLst>
          </p:cNvPr>
          <p:cNvSpPr/>
          <p:nvPr/>
        </p:nvSpPr>
        <p:spPr>
          <a:xfrm>
            <a:off x="3148138" y="2490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6B389B-3CDE-2040-8B30-C637CD7157F5}"/>
              </a:ext>
            </a:extLst>
          </p:cNvPr>
          <p:cNvSpPr/>
          <p:nvPr/>
        </p:nvSpPr>
        <p:spPr>
          <a:xfrm>
            <a:off x="3300538" y="26429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09BBC-16B2-0547-8282-733E1EC64558}"/>
              </a:ext>
            </a:extLst>
          </p:cNvPr>
          <p:cNvSpPr/>
          <p:nvPr/>
        </p:nvSpPr>
        <p:spPr>
          <a:xfrm>
            <a:off x="1955069" y="22873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C25DF-3C7F-8D41-9179-CD3AE38FE66C}"/>
              </a:ext>
            </a:extLst>
          </p:cNvPr>
          <p:cNvSpPr/>
          <p:nvPr/>
        </p:nvSpPr>
        <p:spPr>
          <a:xfrm>
            <a:off x="2107469" y="24397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3FDC5-91F3-A44D-B880-F11336179339}"/>
              </a:ext>
            </a:extLst>
          </p:cNvPr>
          <p:cNvSpPr/>
          <p:nvPr/>
        </p:nvSpPr>
        <p:spPr>
          <a:xfrm>
            <a:off x="2259869" y="2592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231C6-28E2-1747-A90B-38EAE46BBC34}"/>
              </a:ext>
            </a:extLst>
          </p:cNvPr>
          <p:cNvSpPr/>
          <p:nvPr/>
        </p:nvSpPr>
        <p:spPr>
          <a:xfrm>
            <a:off x="2412269" y="2744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5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50C2A-A4FF-FB48-A341-28C81981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6"/>
            <a:ext cx="9144000" cy="5407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10FD-AD13-B240-990D-6CFAA3EB8BBB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405342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6CF67-8AD5-A443-ACDC-71735326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03250"/>
            <a:ext cx="85725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EB7B-2115-C045-BB6F-5E2F43D460A8}"/>
              </a:ext>
            </a:extLst>
          </p:cNvPr>
          <p:cNvSpPr txBox="1"/>
          <p:nvPr/>
        </p:nvSpPr>
        <p:spPr>
          <a:xfrm>
            <a:off x="285750" y="6438900"/>
            <a:ext cx="6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https://www.learnopencv.com/histogram-of-oriented-gradients/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44CE5-D149-E64B-9452-A5E982C0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7" y="850900"/>
            <a:ext cx="2308957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4ABF9-111C-614B-8E2D-BC1C2F60509B}"/>
              </a:ext>
            </a:extLst>
          </p:cNvPr>
          <p:cNvSpPr txBox="1"/>
          <p:nvPr/>
        </p:nvSpPr>
        <p:spPr>
          <a:xfrm>
            <a:off x="3335507" y="188267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2401-871E-C349-80B9-779F80A6CB79}"/>
              </a:ext>
            </a:extLst>
          </p:cNvPr>
          <p:cNvSpPr txBox="1"/>
          <p:nvPr/>
        </p:nvSpPr>
        <p:spPr>
          <a:xfrm>
            <a:off x="6287026" y="167294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70E4-F44F-9D43-855B-C2AF2D1073F3}"/>
              </a:ext>
            </a:extLst>
          </p:cNvPr>
          <p:cNvSpPr txBox="1"/>
          <p:nvPr/>
        </p:nvSpPr>
        <p:spPr>
          <a:xfrm>
            <a:off x="872551" y="139132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</p:spTree>
    <p:extLst>
      <p:ext uri="{BB962C8B-B14F-4D97-AF65-F5344CB8AC3E}">
        <p14:creationId xmlns:p14="http://schemas.microsoft.com/office/powerpoint/2010/main" val="3657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2949975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Dataset: Positive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1F-6FFE-3047-B31C-E4DB8129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21293"/>
            <a:ext cx="6616700" cy="5814676"/>
          </a:xfrm>
          <a:prstGeom prst="rect">
            <a:avLst/>
          </a:prstGeom>
          <a:ln w="539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46F6C-83F1-1140-B1BC-5703E314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A5F5D-2819-764C-93D7-DFEB623B57EE}"/>
              </a:ext>
            </a:extLst>
          </p:cNvPr>
          <p:cNvSpPr txBox="1"/>
          <p:nvPr/>
        </p:nvSpPr>
        <p:spPr>
          <a:xfrm>
            <a:off x="507634" y="3276600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46774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3080587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Dataset: Negative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39BE-03BE-3E41-828A-3074F44F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43672"/>
            <a:ext cx="6825044" cy="5720628"/>
          </a:xfrm>
          <a:prstGeom prst="rect">
            <a:avLst/>
          </a:prstGeom>
          <a:ln w="53975">
            <a:solidFill>
              <a:srgbClr val="7030A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6D017-0C05-DE4B-B78F-93F7073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DD4-9F21-DB41-9B6E-3A175C8E2A0B}"/>
              </a:ext>
            </a:extLst>
          </p:cNvPr>
          <p:cNvSpPr txBox="1"/>
          <p:nvPr/>
        </p:nvSpPr>
        <p:spPr>
          <a:xfrm>
            <a:off x="507634" y="3105834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85547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494237-545A-9249-BB49-36B993CF57E4}"/>
              </a:ext>
            </a:extLst>
          </p:cNvPr>
          <p:cNvSpPr/>
          <p:nvPr/>
        </p:nvSpPr>
        <p:spPr>
          <a:xfrm>
            <a:off x="3670300" y="3098800"/>
            <a:ext cx="2616200" cy="119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8BCA-F4D8-B147-B792-AA9E5DFF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24638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E4F27-E817-D045-A882-D1A49970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438400"/>
            <a:ext cx="24638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214A-9411-2841-8D22-0D5B7A758150}"/>
              </a:ext>
            </a:extLst>
          </p:cNvPr>
          <p:cNvSpPr txBox="1"/>
          <p:nvPr/>
        </p:nvSpPr>
        <p:spPr>
          <a:xfrm>
            <a:off x="3886200" y="325120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 of 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Classifier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28791-D850-2245-A585-C8BC887A6075}"/>
              </a:ext>
            </a:extLst>
          </p:cNvPr>
          <p:cNvCxnSpPr>
            <a:endCxn id="9" idx="1"/>
          </p:cNvCxnSpPr>
          <p:nvPr/>
        </p:nvCxnSpPr>
        <p:spPr>
          <a:xfrm flipV="1">
            <a:off x="32893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28298-4029-FA41-8787-50D97BBF3CC1}"/>
              </a:ext>
            </a:extLst>
          </p:cNvPr>
          <p:cNvCxnSpPr/>
          <p:nvPr/>
        </p:nvCxnSpPr>
        <p:spPr>
          <a:xfrm flipV="1">
            <a:off x="62865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A9B85-1E35-A346-A7E3-C481BC24D167}"/>
              </a:ext>
            </a:extLst>
          </p:cNvPr>
          <p:cNvSpPr txBox="1"/>
          <p:nvPr/>
        </p:nvSpPr>
        <p:spPr>
          <a:xfrm>
            <a:off x="6667500" y="3372534"/>
            <a:ext cx="93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D958-B048-204C-924F-17FA8C05E00D}"/>
              </a:ext>
            </a:extLst>
          </p:cNvPr>
          <p:cNvSpPr txBox="1"/>
          <p:nvPr/>
        </p:nvSpPr>
        <p:spPr>
          <a:xfrm>
            <a:off x="3985012" y="1356667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1AECD-F6F9-994B-B546-9D0F203969A1}"/>
              </a:ext>
            </a:extLst>
          </p:cNvPr>
          <p:cNvSpPr txBox="1"/>
          <p:nvPr/>
        </p:nvSpPr>
        <p:spPr>
          <a:xfrm>
            <a:off x="1622812" y="4976167"/>
            <a:ext cx="113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0794-7AB7-C84E-8B51-FD1BF2780AC2}"/>
              </a:ext>
            </a:extLst>
          </p:cNvPr>
          <p:cNvSpPr txBox="1"/>
          <p:nvPr/>
        </p:nvSpPr>
        <p:spPr>
          <a:xfrm>
            <a:off x="1557314" y="3156465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9019-5C6A-9147-BB17-4427C703FCF2}"/>
              </a:ext>
            </a:extLst>
          </p:cNvPr>
          <p:cNvSpPr txBox="1"/>
          <p:nvPr/>
        </p:nvSpPr>
        <p:spPr>
          <a:xfrm>
            <a:off x="1477651" y="4021097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146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07242-64DC-9E42-BAED-55480251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6" y="774700"/>
            <a:ext cx="23241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774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2926444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24C4A-0236-304E-8DED-9B34ED48CFEB}"/>
              </a:ext>
            </a:extLst>
          </p:cNvPr>
          <p:cNvCxnSpPr>
            <a:cxnSpLocks/>
          </p:cNvCxnSpPr>
          <p:nvPr/>
        </p:nvCxnSpPr>
        <p:spPr>
          <a:xfrm>
            <a:off x="6172200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7023100" y="2888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C57D-2C38-244F-9276-AF6E215E3485}"/>
              </a:ext>
            </a:extLst>
          </p:cNvPr>
          <p:cNvSpPr txBox="1"/>
          <p:nvPr/>
        </p:nvSpPr>
        <p:spPr>
          <a:xfrm>
            <a:off x="2322102" y="5664200"/>
            <a:ext cx="530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Feature Extraction                                Classification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Features                          Using Trained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841502-57BF-9A46-A64B-8DE871FB9F27}"/>
              </a:ext>
            </a:extLst>
          </p:cNvPr>
          <p:cNvCxnSpPr/>
          <p:nvPr/>
        </p:nvCxnSpPr>
        <p:spPr>
          <a:xfrm>
            <a:off x="3272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801980-1808-CE4E-990C-10E63D14FD4F}"/>
              </a:ext>
            </a:extLst>
          </p:cNvPr>
          <p:cNvCxnSpPr/>
          <p:nvPr/>
        </p:nvCxnSpPr>
        <p:spPr>
          <a:xfrm>
            <a:off x="6447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5E9978-C009-1C40-9897-2851EA7E04F9}"/>
              </a:ext>
            </a:extLst>
          </p:cNvPr>
          <p:cNvSpPr txBox="1"/>
          <p:nvPr/>
        </p:nvSpPr>
        <p:spPr>
          <a:xfrm>
            <a:off x="667382" y="128369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BF87-BC63-F447-81B0-21D8F49840D0}"/>
              </a:ext>
            </a:extLst>
          </p:cNvPr>
          <p:cNvSpPr txBox="1"/>
          <p:nvPr/>
        </p:nvSpPr>
        <p:spPr>
          <a:xfrm>
            <a:off x="4064526" y="90269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D871-6308-3A4A-B767-C5520477926C}"/>
              </a:ext>
            </a:extLst>
          </p:cNvPr>
          <p:cNvSpPr txBox="1"/>
          <p:nvPr/>
        </p:nvSpPr>
        <p:spPr>
          <a:xfrm>
            <a:off x="7127711" y="209635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0 / 1</a:t>
            </a:r>
          </a:p>
        </p:txBody>
      </p:sp>
    </p:spTree>
    <p:extLst>
      <p:ext uri="{BB962C8B-B14F-4D97-AF65-F5344CB8AC3E}">
        <p14:creationId xmlns:p14="http://schemas.microsoft.com/office/powerpoint/2010/main" val="3171661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CAB59-9009-404B-837E-5E5D355595D6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7373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6604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1ED3-B2C9-C640-AADA-86805C97B44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C 0.31667 -0.01898 0.84792 0.00371 0.80921 0.04213 C 0.77275 0.0801 -0.00625 0.22894 -0.00954 0.27292 C -0.01215 0.31713 0.7849 0.2507 0.78976 0.30486 C 0.79497 0.35857 0.0165 0.5301 0.01875 0.59491 C 0.02292 0.65857 0.41494 0.67338 0.80921 0.69283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69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3753-4BEC-7347-AB1D-219E14DD943F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47548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0841-582C-DC4A-BD15-A39B49401E22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01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23 C 0.3066 -0.01482 0.82031 0.00324 0.78299 0.03356 C 0.74775 0.06365 -0.0059 0.18125 -0.0092 0.2162 C -0.01163 0.25115 0.75955 0.19861 0.76406 0.24143 C 0.76927 0.28402 0.01597 0.41944 0.0184 0.47083 C 0.02222 0.52106 0.40156 0.53287 0.78299 0.5481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67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DB50-C171-8145-A494-8CE1C18DAC30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35741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2032000" cy="422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96D2F-11F1-DB4F-B90C-B65ECEE7D94D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78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7 C 0.25834 -0.0081 0.69219 0.00069 0.66094 0.01597 C 0.63108 0.03102 -0.00555 0.08912 -0.0085 0.10625 C -0.01024 0.12361 0.64115 0.09745 0.64497 0.11875 C 0.64931 0.14004 0.01285 0.20694 0.01511 0.2324 C 0.01823 0.25717 0.33872 0.26319 0.66094 0.2712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3493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85756-F5FE-6045-B5F1-AD651AB01854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54CDB-C777-E644-82E8-992CE9C45E8D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12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675</Words>
  <Application>Microsoft Macintosh PowerPoint</Application>
  <PresentationFormat>On-screen Show (4:3)</PresentationFormat>
  <Paragraphs>227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Strategy: Sliding Windows</vt:lpstr>
      <vt:lpstr>Strategy: Sliding Windows</vt:lpstr>
      <vt:lpstr>Strategy: 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67</cp:revision>
  <dcterms:created xsi:type="dcterms:W3CDTF">2012-11-30T13:57:57Z</dcterms:created>
  <dcterms:modified xsi:type="dcterms:W3CDTF">2020-04-07T15:28:15Z</dcterms:modified>
</cp:coreProperties>
</file>